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69" r:id="rId2"/>
    <p:sldId id="381" r:id="rId3"/>
    <p:sldId id="383" r:id="rId4"/>
    <p:sldId id="38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aratne, Achala" initials="NA" lastIdx="1" clrIdx="0">
    <p:extLst>
      <p:ext uri="{19B8F6BF-5375-455C-9EA6-DF929625EA0E}">
        <p15:presenceInfo xmlns:p15="http://schemas.microsoft.com/office/powerpoint/2012/main" userId="S::Achala.Navaratne@redcross.org::d6b18ff2-8072-47e8-ab9d-4eab3b35b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0000"/>
    <a:srgbClr val="F2F2F2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85" autoAdjust="0"/>
  </p:normalViewPr>
  <p:slideViewPr>
    <p:cSldViewPr snapToGrid="0" showGuides="1">
      <p:cViewPr varScale="1">
        <p:scale>
          <a:sx n="66" d="100"/>
          <a:sy n="66" d="100"/>
        </p:scale>
        <p:origin x="660" y="3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01B2-52FF-40AC-A670-D5585C819C9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6EE5-AD24-4ADE-BC56-1B153DE65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8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0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1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4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5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5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3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2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F8513-63C6-4676-9340-C952F2AB2811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56158E-AB23-4A15-A402-BC0D95368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8.jpeg"/><Relationship Id="rId16" Type="http://schemas.openxmlformats.org/officeDocument/2006/relationships/image" Target="../media/image20.jf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ngladesh refugee camps">
            <a:extLst>
              <a:ext uri="{FF2B5EF4-FFF2-40B4-BE49-F238E27FC236}">
                <a16:creationId xmlns:a16="http://schemas.microsoft.com/office/drawing/2014/main" id="{365888F2-EA5E-493D-883D-8A511E120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16"/>
          <a:stretch/>
        </p:blipFill>
        <p:spPr bwMode="auto">
          <a:xfrm>
            <a:off x="0" y="0"/>
            <a:ext cx="12192000" cy="70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701636-C811-4442-99EB-12BA7546DF7C}"/>
              </a:ext>
            </a:extLst>
          </p:cNvPr>
          <p:cNvSpPr txBox="1">
            <a:spLocks/>
          </p:cNvSpPr>
          <p:nvPr/>
        </p:nvSpPr>
        <p:spPr>
          <a:xfrm>
            <a:off x="327259" y="378950"/>
            <a:ext cx="11579192" cy="1478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Cox’s Bazar Bangladesh:</a:t>
            </a:r>
          </a:p>
          <a:p>
            <a:pPr algn="ctr"/>
            <a:r>
              <a:rPr lang="en-US" sz="32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Managing COVID19 risks in camp settlements</a:t>
            </a:r>
          </a:p>
          <a:p>
            <a:pPr algn="ctr"/>
            <a:r>
              <a:rPr lang="en-US" sz="28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A collective effort for protection of over 850,000+ camp residents -</a:t>
            </a:r>
          </a:p>
          <a:p>
            <a:pPr algn="ctr"/>
            <a:endParaRPr lang="en-US" sz="3200" b="1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61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0BC9FC-CB61-4DA6-865E-E0EACC0ECB79}"/>
              </a:ext>
            </a:extLst>
          </p:cNvPr>
          <p:cNvSpPr txBox="1">
            <a:spLocks/>
          </p:cNvSpPr>
          <p:nvPr/>
        </p:nvSpPr>
        <p:spPr>
          <a:xfrm>
            <a:off x="319884" y="116210"/>
            <a:ext cx="11475292" cy="479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Bangladesh Preparedness and Response Planning for Covid-19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F17BB-28F6-4218-A3A9-E33083521A04}"/>
              </a:ext>
            </a:extLst>
          </p:cNvPr>
          <p:cNvSpPr/>
          <p:nvPr/>
        </p:nvSpPr>
        <p:spPr>
          <a:xfrm>
            <a:off x="319884" y="713854"/>
            <a:ext cx="4533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Case Detection and Status in Bangladesh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D2777-FD3D-4321-9102-336F48674233}"/>
              </a:ext>
            </a:extLst>
          </p:cNvPr>
          <p:cNvSpPr/>
          <p:nvPr/>
        </p:nvSpPr>
        <p:spPr>
          <a:xfrm>
            <a:off x="319884" y="1136840"/>
            <a:ext cx="7084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Arial" panose="020B0604020202020204" pitchFamily="34" charset="0"/>
                <a:ea typeface="MS Mincho" panose="02020609040205080304" pitchFamily="49" charset="-128"/>
              </a:rPr>
              <a:t>8 March 2020: </a:t>
            </a:r>
            <a:r>
              <a:rPr lang="en-GB" dirty="0">
                <a:latin typeface="Arial" panose="020B0604020202020204" pitchFamily="34" charset="0"/>
                <a:ea typeface="MS Mincho" panose="02020609040205080304" pitchFamily="49" charset="-128"/>
              </a:rPr>
              <a:t>The first 3 cases in </a:t>
            </a:r>
            <a:r>
              <a:rPr lang="en-GB" b="1" dirty="0">
                <a:latin typeface="Arial" panose="020B0604020202020204" pitchFamily="34" charset="0"/>
                <a:ea typeface="MS Mincho" panose="02020609040205080304" pitchFamily="49" charset="-128"/>
              </a:rPr>
              <a:t>Bangladesh</a:t>
            </a:r>
            <a:r>
              <a:rPr lang="en-GB" dirty="0">
                <a:latin typeface="Arial" panose="020B0604020202020204" pitchFamily="34" charset="0"/>
                <a:ea typeface="MS Mincho" panose="02020609040205080304" pitchFamily="49" charset="-128"/>
              </a:rPr>
              <a:t> were confirmed by Institute of Epidemiology, Disease Control and Research (IEDCR) 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GB" b="1" dirty="0">
                <a:latin typeface="Arial" panose="020B0604020202020204" pitchFamily="34" charset="0"/>
                <a:ea typeface="MS Mincho" panose="02020609040205080304" pitchFamily="49" charset="-128"/>
              </a:rPr>
              <a:t>11 March 2020</a:t>
            </a:r>
            <a:r>
              <a:rPr lang="en-GB" dirty="0">
                <a:latin typeface="Arial" panose="020B0604020202020204" pitchFamily="34" charset="0"/>
                <a:ea typeface="MS Mincho" panose="02020609040205080304" pitchFamily="49" charset="-128"/>
              </a:rPr>
              <a:t>: WHO declares COVID-19 is a global pandemic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60020-BFCB-46B5-8E46-BF157B65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7" t="21633" r="21060" b="37797"/>
          <a:stretch/>
        </p:blipFill>
        <p:spPr>
          <a:xfrm>
            <a:off x="157324" y="3562453"/>
            <a:ext cx="3680535" cy="1497370"/>
          </a:xfrm>
          <a:prstGeom prst="rect">
            <a:avLst/>
          </a:prstGeom>
          <a:ln w="38100">
            <a:solidFill>
              <a:srgbClr val="080808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3413B87-F4AC-4891-9202-C4E1334F3B8C}"/>
              </a:ext>
            </a:extLst>
          </p:cNvPr>
          <p:cNvGrpSpPr/>
          <p:nvPr/>
        </p:nvGrpSpPr>
        <p:grpSpPr>
          <a:xfrm>
            <a:off x="6373950" y="1008948"/>
            <a:ext cx="5818050" cy="1206150"/>
            <a:chOff x="6373950" y="1008948"/>
            <a:chExt cx="5818050" cy="12061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ADB4FD-101E-4339-8CCC-1375E0831DC4}"/>
                </a:ext>
              </a:extLst>
            </p:cNvPr>
            <p:cNvSpPr txBox="1"/>
            <p:nvPr/>
          </p:nvSpPr>
          <p:spPr>
            <a:xfrm>
              <a:off x="7799513" y="1008948"/>
              <a:ext cx="4392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</a:rPr>
                <a:t>218</a:t>
              </a:r>
              <a:r>
                <a:rPr lang="en-GB" sz="2800" b="1" dirty="0">
                  <a:solidFill>
                    <a:srgbClr val="FF0000"/>
                  </a:solidFill>
                </a:rPr>
                <a:t> </a:t>
              </a:r>
              <a:r>
                <a:rPr lang="en-GB" sz="2800" dirty="0"/>
                <a:t>confirmed cases</a:t>
              </a:r>
            </a:p>
            <a:p>
              <a:r>
                <a:rPr lang="en-GB" sz="2800" b="1" dirty="0">
                  <a:solidFill>
                    <a:srgbClr val="C00000"/>
                  </a:solidFill>
                </a:rPr>
                <a:t>20</a:t>
              </a:r>
              <a:r>
                <a:rPr lang="en-GB" sz="2800" b="1" dirty="0">
                  <a:solidFill>
                    <a:srgbClr val="FF0000"/>
                  </a:solidFill>
                </a:rPr>
                <a:t> </a:t>
              </a:r>
              <a:r>
                <a:rPr lang="en-GB" sz="2800" dirty="0"/>
                <a:t>deaths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D8EE9-DEC4-4D05-86F3-F410DD22E758}"/>
                </a:ext>
              </a:extLst>
            </p:cNvPr>
            <p:cNvSpPr txBox="1"/>
            <p:nvPr/>
          </p:nvSpPr>
          <p:spPr>
            <a:xfrm>
              <a:off x="6373950" y="1876544"/>
              <a:ext cx="5498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i="1" dirty="0">
                  <a:solidFill>
                    <a:srgbClr val="C00000"/>
                  </a:solidFill>
                </a:rPr>
                <a:t>Source: IEDCR as of  08</a:t>
              </a:r>
              <a:r>
                <a:rPr lang="en-GB" sz="1600" b="1" i="1" baseline="30000" dirty="0">
                  <a:solidFill>
                    <a:srgbClr val="C00000"/>
                  </a:solidFill>
                </a:rPr>
                <a:t>th</a:t>
              </a:r>
              <a:r>
                <a:rPr lang="en-GB" sz="1600" b="1" i="1" dirty="0">
                  <a:solidFill>
                    <a:srgbClr val="C00000"/>
                  </a:solidFill>
                </a:rPr>
                <a:t> April 2020</a:t>
              </a:r>
              <a:endParaRPr lang="da-DK" sz="16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779887-5DA6-4CA1-A9E2-A3C09630233E}"/>
              </a:ext>
            </a:extLst>
          </p:cNvPr>
          <p:cNvGrpSpPr/>
          <p:nvPr/>
        </p:nvGrpSpPr>
        <p:grpSpPr>
          <a:xfrm>
            <a:off x="4223942" y="3541810"/>
            <a:ext cx="3815241" cy="1523494"/>
            <a:chOff x="4183302" y="3541810"/>
            <a:chExt cx="3815241" cy="15234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C11A6B-803F-4EB1-AA12-595779D27DCB}"/>
                </a:ext>
              </a:extLst>
            </p:cNvPr>
            <p:cNvSpPr txBox="1"/>
            <p:nvPr/>
          </p:nvSpPr>
          <p:spPr>
            <a:xfrm>
              <a:off x="4183302" y="3541810"/>
              <a:ext cx="3815241" cy="152349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0B050"/>
                </a:solidFill>
              </a:endParaRPr>
            </a:p>
            <a:p>
              <a:pPr algn="ctr"/>
              <a:endParaRPr lang="en-US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Joint Government &amp; ISCG Preparedness and Response Plan for Covid19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</a:rPr>
                <a:t>For Cox’s Bazar District</a:t>
              </a:r>
            </a:p>
            <a:p>
              <a:pPr algn="ctr"/>
              <a:endParaRPr lang="en-US" sz="900" b="1" dirty="0">
                <a:solidFill>
                  <a:srgbClr val="00B05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A91EFD-D2F4-402A-AE6A-5892643B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552" y="3730884"/>
              <a:ext cx="377158" cy="3771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43E53F-423A-4197-8841-0D40CB18A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6196" y="3751032"/>
              <a:ext cx="1140441" cy="33686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5B4EC-2420-4945-A20D-E66F938ABC04}"/>
              </a:ext>
            </a:extLst>
          </p:cNvPr>
          <p:cNvSpPr/>
          <p:nvPr/>
        </p:nvSpPr>
        <p:spPr>
          <a:xfrm>
            <a:off x="319884" y="2942525"/>
            <a:ext cx="8640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Cox’s Bazar Preparedness and Response Plan Development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47518-8736-4217-BDDF-8990891404A0}"/>
              </a:ext>
            </a:extLst>
          </p:cNvPr>
          <p:cNvSpPr txBox="1"/>
          <p:nvPr/>
        </p:nvSpPr>
        <p:spPr>
          <a:xfrm>
            <a:off x="8382000" y="3541811"/>
            <a:ext cx="3680535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endParaRPr lang="en-US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Joint Government &amp; ISCG Preparedness and Response Plan for Covid19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For Camp Settlements</a:t>
            </a:r>
          </a:p>
          <a:p>
            <a:endParaRPr lang="en-US" sz="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3AEC5E-03BB-431D-9A66-FE39F4C5C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086" y="3708439"/>
            <a:ext cx="377158" cy="377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10FE48-4D96-41B4-A435-AE83A6F66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228" y="3751032"/>
            <a:ext cx="1140441" cy="336862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15751D-8DBE-42DB-9E0C-501FB33CDA5E}"/>
              </a:ext>
            </a:extLst>
          </p:cNvPr>
          <p:cNvSpPr/>
          <p:nvPr/>
        </p:nvSpPr>
        <p:spPr>
          <a:xfrm>
            <a:off x="3891280" y="4158738"/>
            <a:ext cx="312342" cy="25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029319-2553-4490-A1B6-4A9A15B05D22}"/>
              </a:ext>
            </a:extLst>
          </p:cNvPr>
          <p:cNvSpPr/>
          <p:nvPr/>
        </p:nvSpPr>
        <p:spPr>
          <a:xfrm>
            <a:off x="8064580" y="4166862"/>
            <a:ext cx="312342" cy="258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ngladesh_ECB_2401_20180624.jpg">
            <a:extLst>
              <a:ext uri="{FF2B5EF4-FFF2-40B4-BE49-F238E27FC236}">
                <a16:creationId xmlns:a16="http://schemas.microsoft.com/office/drawing/2014/main" id="{28717F07-7C0C-40B7-A677-06748D373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7179" r="18133" b="219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0BC9FC-CB61-4DA6-865E-E0EACC0ECB79}"/>
              </a:ext>
            </a:extLst>
          </p:cNvPr>
          <p:cNvSpPr txBox="1">
            <a:spLocks/>
          </p:cNvSpPr>
          <p:nvPr/>
        </p:nvSpPr>
        <p:spPr>
          <a:xfrm>
            <a:off x="319884" y="116210"/>
            <a:ext cx="11475292" cy="479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Cox’s Bazar Preparedness and Response Update</a:t>
            </a:r>
            <a:endParaRPr lang="en-GB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59C44E-7193-4725-9CB1-18257B5AA721}"/>
              </a:ext>
            </a:extLst>
          </p:cNvPr>
          <p:cNvGrpSpPr/>
          <p:nvPr/>
        </p:nvGrpSpPr>
        <p:grpSpPr>
          <a:xfrm>
            <a:off x="156254" y="750441"/>
            <a:ext cx="3628633" cy="5425578"/>
            <a:chOff x="4873988" y="483305"/>
            <a:chExt cx="3742292" cy="58105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FAF105-C80C-4B5C-8196-E64A2D498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867"/>
            <a:stretch/>
          </p:blipFill>
          <p:spPr>
            <a:xfrm>
              <a:off x="4873988" y="852637"/>
              <a:ext cx="3738413" cy="54412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39096F-5970-4316-8E67-CC45CA7A81DF}"/>
                </a:ext>
              </a:extLst>
            </p:cNvPr>
            <p:cNvSpPr txBox="1"/>
            <p:nvPr/>
          </p:nvSpPr>
          <p:spPr>
            <a:xfrm>
              <a:off x="4873988" y="483305"/>
              <a:ext cx="37422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Health Referral Pathway</a:t>
              </a:r>
              <a:endParaRPr lang="da-DK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842BC7-2034-49B3-95A2-E03F8CC34702}"/>
              </a:ext>
            </a:extLst>
          </p:cNvPr>
          <p:cNvSpPr/>
          <p:nvPr/>
        </p:nvSpPr>
        <p:spPr>
          <a:xfrm>
            <a:off x="3937381" y="731505"/>
            <a:ext cx="825462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Set up of coordination mechanisms by GoB and ISCG Health Sector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Continuation of essential services following safety protocols and approved by Refugee Repatriation and Relief Commissioner (RRRC) office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Community awareness and engagement across all 34 camp settlements through CwC engagement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Increase in health monitoring and awareness activities in all camps through health sector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Increase in water sanitation and hygiene promotion activities in all camps through WASH sector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Set up of health referral pathway with Government authorities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Enhancement of health facility capacities across all camps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Addition of suspected case isolation facilities within the camp settlement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Set up  and enhancement of Covid19 testing capacity in Cox’s Bazar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Enhancement of health facilities at sub-district level and district level for treatment including ICU facilities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Procurement of essential items including PPE, disinfection items, equipment</a:t>
            </a:r>
          </a:p>
        </p:txBody>
      </p:sp>
    </p:spTree>
    <p:extLst>
      <p:ext uri="{BB962C8B-B14F-4D97-AF65-F5344CB8AC3E}">
        <p14:creationId xmlns:p14="http://schemas.microsoft.com/office/powerpoint/2010/main" val="287374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DFE65-A9EB-45C3-B6CB-8D4664107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30" y="903877"/>
            <a:ext cx="1438342" cy="1533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5864D-43C4-4499-9948-EAD316108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713" y="1235896"/>
            <a:ext cx="2650421" cy="782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25E8E-1D9B-41FC-AC91-DBF79C9E16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797" y="1164655"/>
            <a:ext cx="1965490" cy="857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CEFDC-4544-46DF-9B13-EF4B497D40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84" y="2604543"/>
            <a:ext cx="1255632" cy="1237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7E57A-1CD6-4914-A286-73460E6EDF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402" y="929261"/>
            <a:ext cx="1368254" cy="136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12F4B-081D-4173-A6BC-3A50447AE78B}"/>
              </a:ext>
            </a:extLst>
          </p:cNvPr>
          <p:cNvSpPr txBox="1"/>
          <p:nvPr/>
        </p:nvSpPr>
        <p:spPr>
          <a:xfrm>
            <a:off x="9429279" y="6371748"/>
            <a:ext cx="276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 and many others</a:t>
            </a:r>
            <a:endParaRPr lang="en-GB" sz="2400" b="1" dirty="0"/>
          </a:p>
        </p:txBody>
      </p:sp>
      <p:pic>
        <p:nvPicPr>
          <p:cNvPr id="8" name="Picture 7" descr="A picture containing stop, sign&#10;&#10;Description generated with high confidence">
            <a:extLst>
              <a:ext uri="{FF2B5EF4-FFF2-40B4-BE49-F238E27FC236}">
                <a16:creationId xmlns:a16="http://schemas.microsoft.com/office/drawing/2014/main" id="{DC05A2C4-F4C5-4FE2-952F-88F5C615B4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1" y="5623814"/>
            <a:ext cx="1530761" cy="674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085D5-4053-4C13-BB97-6BFB884227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986" y="5589868"/>
            <a:ext cx="1229623" cy="728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0FDEC-1FB8-4BFC-AF82-3A1F005437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471" y="4761886"/>
            <a:ext cx="2041034" cy="649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52751-A87C-44A5-86B2-82E46CC324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323" y="3828464"/>
            <a:ext cx="1754965" cy="921357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1037545-EEC9-4701-A800-388FCC3E50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36" y="4082553"/>
            <a:ext cx="1030104" cy="1264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A573F9-06E4-4A86-B119-A00384780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285" y="5592776"/>
            <a:ext cx="1526077" cy="722694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647C98F-8C8B-448D-87BF-D5172843202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727" y="5680978"/>
            <a:ext cx="2486353" cy="512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2E86A4-CAC8-498D-862F-6958D40907C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891" y="4948146"/>
            <a:ext cx="2526624" cy="332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FE450-902C-40BE-8B7B-3997E7CD3B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628" y="4042821"/>
            <a:ext cx="663548" cy="134368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832B1E6-55BD-4D31-B484-F56B4E9C52C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b="24160"/>
          <a:stretch/>
        </p:blipFill>
        <p:spPr>
          <a:xfrm>
            <a:off x="1876654" y="2634700"/>
            <a:ext cx="2902359" cy="955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1314CA-4948-4333-AC13-10364236E42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42" t="17986" r="67971" b="71040"/>
          <a:stretch/>
        </p:blipFill>
        <p:spPr>
          <a:xfrm>
            <a:off x="4646155" y="3985694"/>
            <a:ext cx="2823049" cy="62088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750D0CC-3523-4A67-8993-4BECDA8B614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5" b="28811"/>
          <a:stretch/>
        </p:blipFill>
        <p:spPr>
          <a:xfrm>
            <a:off x="6836998" y="1049101"/>
            <a:ext cx="3182899" cy="1072652"/>
          </a:xfrm>
          <a:prstGeom prst="rect">
            <a:avLst/>
          </a:prstGeom>
        </p:spPr>
      </p:pic>
      <p:pic>
        <p:nvPicPr>
          <p:cNvPr id="20" name="Picture 4" descr="Image result for ifrc official logo">
            <a:extLst>
              <a:ext uri="{FF2B5EF4-FFF2-40B4-BE49-F238E27FC236}">
                <a16:creationId xmlns:a16="http://schemas.microsoft.com/office/drawing/2014/main" id="{4501BA2B-7299-439C-983B-ACFBE257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28" y="2559134"/>
            <a:ext cx="2546180" cy="11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Jobs at MSF - Canada">
            <a:extLst>
              <a:ext uri="{FF2B5EF4-FFF2-40B4-BE49-F238E27FC236}">
                <a16:creationId xmlns:a16="http://schemas.microsoft.com/office/drawing/2014/main" id="{666C4D0D-7A1F-40DC-854C-6A9CDFA1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60" y="2498483"/>
            <a:ext cx="2421870" cy="10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997A219-C6A1-47A0-9D44-A5FF07935F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0" y="2437143"/>
            <a:ext cx="1533267" cy="153326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7FC2447-99C8-4905-AD83-3BA8AB0BA47F}"/>
              </a:ext>
            </a:extLst>
          </p:cNvPr>
          <p:cNvSpPr txBox="1">
            <a:spLocks/>
          </p:cNvSpPr>
          <p:nvPr/>
        </p:nvSpPr>
        <p:spPr>
          <a:xfrm>
            <a:off x="319884" y="260585"/>
            <a:ext cx="11475292" cy="4798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Working together for collective action to engage on Covid19 in Cox’s Bazar</a:t>
            </a:r>
            <a:endParaRPr lang="en-GB" sz="2800" b="1" dirty="0"/>
          </a:p>
        </p:txBody>
      </p:sp>
      <p:pic>
        <p:nvPicPr>
          <p:cNvPr id="1026" name="Picture 2" descr="Communication is aid | What people in emergencies expect from media">
            <a:extLst>
              <a:ext uri="{FF2B5EF4-FFF2-40B4-BE49-F238E27FC236}">
                <a16:creationId xmlns:a16="http://schemas.microsoft.com/office/drawing/2014/main" id="{B4CD24E8-D560-47D8-8665-217D01B7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90" y="3967709"/>
            <a:ext cx="2421871" cy="8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64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277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Navaratne, Achala</dc:creator>
  <cp:lastModifiedBy>Navaratne, Achala</cp:lastModifiedBy>
  <cp:revision>26</cp:revision>
  <dcterms:created xsi:type="dcterms:W3CDTF">2019-12-15T12:22:23Z</dcterms:created>
  <dcterms:modified xsi:type="dcterms:W3CDTF">2020-04-09T03:26:45Z</dcterms:modified>
</cp:coreProperties>
</file>